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0" r:id="rId6"/>
    <p:sldId id="331" r:id="rId7"/>
    <p:sldId id="332" r:id="rId8"/>
    <p:sldId id="298" r:id="rId9"/>
    <p:sldId id="262" r:id="rId10"/>
    <p:sldId id="263"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51" autoAdjust="0"/>
    <p:restoredTop sz="85174"/>
  </p:normalViewPr>
  <p:slideViewPr>
    <p:cSldViewPr snapToGrid="0" snapToObjects="1">
      <p:cViewPr varScale="1">
        <p:scale>
          <a:sx n="87" d="100"/>
          <a:sy n="87" d="100"/>
        </p:scale>
        <p:origin x="1184"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png>
</file>

<file path=ppt/media/image18.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92904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830313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44</a:t>
            </a:fld>
            <a:endParaRPr lang="en-US"/>
          </a:p>
        </p:txBody>
      </p:sp>
    </p:spTree>
    <p:extLst>
      <p:ext uri="{BB962C8B-B14F-4D97-AF65-F5344CB8AC3E}">
        <p14:creationId xmlns:p14="http://schemas.microsoft.com/office/powerpoint/2010/main" val="1083010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Kotam Phaniraj Netha</a:t>
            </a:r>
          </a:p>
          <a:p>
            <a:r>
              <a:rPr lang="en-US" dirty="0">
                <a:solidFill>
                  <a:schemeClr val="bg2"/>
                </a:solidFill>
                <a:latin typeface="Abadi" panose="020B0604020104020204" pitchFamily="34" charset="0"/>
                <a:ea typeface="SF Pro" pitchFamily="2" charset="0"/>
                <a:cs typeface="SF Pro" pitchFamily="2" charset="0"/>
              </a:rPr>
              <a:t>5 April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4303"/>
            <a:ext cx="9745589" cy="4852660"/>
          </a:xfrm>
          <a:prstGeom prst="rect">
            <a:avLst/>
          </a:prstGeom>
        </p:spPr>
        <p:txBody>
          <a:bodyPr lIns="91440" tIns="45720" rIns="91440" bIns="45720" anchor="t"/>
          <a:lstStyle/>
          <a:p>
            <a:pPr marL="0" indent="0">
              <a:buNone/>
            </a:pPr>
            <a:r>
              <a:rPr lang="en-US" sz="2400" b="1" u="sng" dirty="0"/>
              <a:t> </a:t>
            </a:r>
            <a:r>
              <a:rPr lang="en-US" sz="2000" b="1" u="sng" dirty="0"/>
              <a:t>Charts</a:t>
            </a:r>
          </a:p>
          <a:p>
            <a:pPr marL="0" indent="0">
              <a:buNone/>
            </a:pPr>
            <a:r>
              <a:rPr lang="en-US" sz="2000" dirty="0"/>
              <a:t> • Flight Number vs. Payload </a:t>
            </a:r>
          </a:p>
          <a:p>
            <a:pPr marL="0" indent="0">
              <a:buNone/>
            </a:pPr>
            <a:r>
              <a:rPr lang="en-US" sz="2000" dirty="0"/>
              <a:t>• Flight Number vs. Launch Site </a:t>
            </a:r>
          </a:p>
          <a:p>
            <a:pPr marL="0" indent="0">
              <a:buNone/>
            </a:pPr>
            <a:r>
              <a:rPr lang="en-US" sz="2000" dirty="0"/>
              <a:t>• Payload Mass (kg) vs. Launch Site</a:t>
            </a:r>
          </a:p>
          <a:p>
            <a:pPr marL="0" indent="0">
              <a:buNone/>
            </a:pPr>
            <a:r>
              <a:rPr lang="en-US" sz="2000" dirty="0"/>
              <a:t> • Payload Mass (kg) vs. Orbit type</a:t>
            </a:r>
          </a:p>
          <a:p>
            <a:pPr marL="0" indent="0">
              <a:buNone/>
            </a:pPr>
            <a:r>
              <a:rPr lang="en-US" sz="2000" dirty="0"/>
              <a:t> </a:t>
            </a:r>
            <a:r>
              <a:rPr lang="en-US" sz="2000" b="1" u="sng" dirty="0"/>
              <a:t>Analysis</a:t>
            </a:r>
          </a:p>
          <a:p>
            <a:pPr marL="0" indent="0">
              <a:buNone/>
            </a:pPr>
            <a:r>
              <a:rPr lang="en-US" sz="2000" dirty="0"/>
              <a:t> • View relationship by using scatter plots. The variables could be useful for </a:t>
            </a:r>
          </a:p>
          <a:p>
            <a:pPr marL="0" indent="0">
              <a:buNone/>
            </a:pPr>
            <a:r>
              <a:rPr lang="en-US" sz="2000" dirty="0"/>
              <a:t>machine learning if a relationship exists</a:t>
            </a:r>
          </a:p>
          <a:p>
            <a:pPr marL="0" indent="0">
              <a:buNone/>
            </a:pPr>
            <a:r>
              <a:rPr lang="en-US" sz="2000" dirty="0"/>
              <a:t> • Show comparisons among discrete categories with bar charts. Bar charts </a:t>
            </a:r>
          </a:p>
          <a:p>
            <a:pPr marL="0" indent="0">
              <a:buNone/>
            </a:pPr>
            <a:r>
              <a:rPr lang="en-US" sz="2000" dirty="0"/>
              <a:t>show the relationships among the categories and a measured value</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55834"/>
            <a:ext cx="10515601" cy="4802079"/>
          </a:xfrm>
          <a:prstGeom prst="rect">
            <a:avLst/>
          </a:prstGeom>
        </p:spPr>
        <p:txBody>
          <a:bodyPr lIns="91440" tIns="45720" rIns="91440" bIns="45720" anchor="t"/>
          <a:lstStyle/>
          <a:p>
            <a:pPr marL="0" indent="0">
              <a:buNone/>
            </a:pPr>
            <a:r>
              <a:rPr lang="en-US" sz="1800" dirty="0"/>
              <a:t>Display:</a:t>
            </a:r>
          </a:p>
          <a:p>
            <a:pPr marL="0" indent="0">
              <a:buNone/>
            </a:pPr>
            <a:r>
              <a:rPr lang="en-US" sz="1800" dirty="0"/>
              <a:t> • Names of unique launch sites</a:t>
            </a:r>
          </a:p>
          <a:p>
            <a:pPr marL="0" indent="0">
              <a:buNone/>
            </a:pPr>
            <a:r>
              <a:rPr lang="en-US" sz="1800" dirty="0"/>
              <a:t> • 5 records where launch site begins with ‘CCA’</a:t>
            </a:r>
          </a:p>
          <a:p>
            <a:pPr marL="0" indent="0">
              <a:buNone/>
            </a:pPr>
            <a:r>
              <a:rPr lang="en-US" sz="1800" dirty="0"/>
              <a:t> • Total payload mass carried by boosters launched by NASA (CRS)</a:t>
            </a:r>
          </a:p>
          <a:p>
            <a:pPr marL="0" indent="0">
              <a:buNone/>
            </a:pPr>
            <a:r>
              <a:rPr lang="en-US" sz="1800" dirty="0"/>
              <a:t> • Average payload mass carried by booster version F9 v1.1.</a:t>
            </a:r>
          </a:p>
          <a:p>
            <a:pPr marL="0" indent="0">
              <a:buNone/>
            </a:pPr>
            <a:r>
              <a:rPr lang="en-US" sz="1800" dirty="0"/>
              <a:t> List:</a:t>
            </a:r>
          </a:p>
          <a:p>
            <a:pPr marL="0" indent="0">
              <a:buNone/>
            </a:pPr>
            <a:r>
              <a:rPr lang="en-US" sz="1800" dirty="0"/>
              <a:t> • Date of first successful landing on ground pad</a:t>
            </a:r>
          </a:p>
          <a:p>
            <a:pPr marL="0" indent="0">
              <a:buNone/>
            </a:pPr>
            <a:r>
              <a:rPr lang="en-US" sz="1800" dirty="0"/>
              <a:t> • Names of boosters which had success landing on drone ship and have payload mass greater than 4,000 but less than 6,000</a:t>
            </a:r>
          </a:p>
          <a:p>
            <a:pPr marL="0" indent="0">
              <a:buNone/>
            </a:pPr>
            <a:r>
              <a:rPr lang="en-US" sz="1800" dirty="0"/>
              <a:t> • Total number of successful and failed missions</a:t>
            </a:r>
          </a:p>
          <a:p>
            <a:pPr marL="0" indent="0">
              <a:buNone/>
            </a:pPr>
            <a:r>
              <a:rPr lang="en-US" sz="1800" dirty="0"/>
              <a:t> • Names of booster versions which have carried the max payload</a:t>
            </a:r>
          </a:p>
          <a:p>
            <a:pPr marL="0" indent="0">
              <a:buNone/>
            </a:pPr>
            <a:r>
              <a:rPr lang="en-US" sz="1800" dirty="0"/>
              <a:t> • Failed landing outcomes on drone ship, their booster version and launch site for the months in the year 2015</a:t>
            </a:r>
          </a:p>
          <a:p>
            <a:pPr marL="0" indent="0">
              <a:buNone/>
            </a:pPr>
            <a:r>
              <a:rPr lang="en-US" sz="1800" dirty="0"/>
              <a:t> • Count of landing outcomes between 2010-06-04 and 2017-03-20 (desc)</a:t>
            </a:r>
          </a:p>
          <a:p>
            <a:endParaRPr lang="en-US" sz="20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34814"/>
            <a:ext cx="10515600" cy="4891578"/>
          </a:xfrm>
          <a:prstGeom prst="rect">
            <a:avLst/>
          </a:prstGeom>
        </p:spPr>
        <p:txBody>
          <a:bodyPr>
            <a:normAutofit/>
          </a:bodyPr>
          <a:lstStyle/>
          <a:p>
            <a:pPr marL="0" indent="0">
              <a:buNone/>
            </a:pPr>
            <a:r>
              <a:rPr lang="en-US" sz="2000" dirty="0"/>
              <a:t> </a:t>
            </a:r>
            <a:r>
              <a:rPr lang="en-US" sz="2000" b="1" dirty="0"/>
              <a:t>Markers Indicating Launch Sites</a:t>
            </a:r>
          </a:p>
          <a:p>
            <a:r>
              <a:rPr lang="en-US" sz="2000" dirty="0"/>
              <a:t>Added </a:t>
            </a:r>
            <a:r>
              <a:rPr lang="en-US" sz="2000" dirty="0">
                <a:solidFill>
                  <a:schemeClr val="accent1"/>
                </a:solidFill>
              </a:rPr>
              <a:t>blue circle </a:t>
            </a:r>
            <a:r>
              <a:rPr lang="en-US" sz="2000" dirty="0"/>
              <a:t>at NASA Johnson Space Center's coordinate with a popup label showing its name using its latitude and longitude coordinates</a:t>
            </a:r>
          </a:p>
          <a:p>
            <a:r>
              <a:rPr lang="en-US" sz="2000" dirty="0"/>
              <a:t>Added </a:t>
            </a:r>
            <a:r>
              <a:rPr lang="en-US" sz="2000" dirty="0">
                <a:solidFill>
                  <a:srgbClr val="C00000"/>
                </a:solidFill>
              </a:rPr>
              <a:t>red circles </a:t>
            </a:r>
            <a:r>
              <a:rPr lang="en-US" sz="2000" dirty="0"/>
              <a:t>at all launch sites coordinates with a popup label showing its name using its name using its latitude and longitude coordinates</a:t>
            </a:r>
          </a:p>
          <a:p>
            <a:pPr marL="0" indent="0">
              <a:buNone/>
            </a:pPr>
            <a:r>
              <a:rPr lang="en-US" sz="2000" dirty="0"/>
              <a:t> </a:t>
            </a:r>
            <a:r>
              <a:rPr lang="en-US" sz="2000" b="1" dirty="0"/>
              <a:t>Colored Markers of Launch Outcomes</a:t>
            </a:r>
          </a:p>
          <a:p>
            <a:r>
              <a:rPr lang="en-US" sz="2000" dirty="0"/>
              <a:t>Added colored markers of successful (green) and unsuccessful (red) launches at each launch site to show which launch sites have high success </a:t>
            </a:r>
          </a:p>
          <a:p>
            <a:pPr marL="0" indent="0">
              <a:buNone/>
            </a:pPr>
            <a:r>
              <a:rPr lang="en-US" sz="2000" dirty="0"/>
              <a:t>rates</a:t>
            </a:r>
          </a:p>
          <a:p>
            <a:pPr marL="0" indent="0">
              <a:buNone/>
            </a:pPr>
            <a:r>
              <a:rPr lang="en-US" sz="2000" dirty="0"/>
              <a:t> </a:t>
            </a:r>
            <a:r>
              <a:rPr lang="en-US" sz="2000" b="1" dirty="0"/>
              <a:t>Distances Between a Launch Site to Proximities</a:t>
            </a:r>
          </a:p>
          <a:p>
            <a:r>
              <a:rPr lang="en-US" sz="2000" dirty="0"/>
              <a:t>Added colored lines to show distance between launch site CCAFS SLC 40 and its proximity to the nearest coastline, railway, highway, and city</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7876"/>
            <a:ext cx="10687962" cy="4779087"/>
          </a:xfrm>
          <a:prstGeom prst="rect">
            <a:avLst/>
          </a:prstGeom>
        </p:spPr>
        <p:txBody>
          <a:bodyPr vert="horz" lIns="91440" tIns="45720" rIns="91440" bIns="45720" rtlCol="0" anchor="t">
            <a:normAutofit/>
          </a:bodyPr>
          <a:lstStyle/>
          <a:p>
            <a:pPr marL="0" indent="0">
              <a:lnSpc>
                <a:spcPct val="125000"/>
              </a:lnSpc>
              <a:buNone/>
            </a:pPr>
            <a:r>
              <a:rPr lang="en-US" sz="2400" b="1" dirty="0"/>
              <a:t> Dropdown List with Launch Sites</a:t>
            </a:r>
          </a:p>
          <a:p>
            <a:pPr>
              <a:lnSpc>
                <a:spcPct val="125000"/>
              </a:lnSpc>
            </a:pPr>
            <a:r>
              <a:rPr lang="en-US" sz="2400" dirty="0"/>
              <a:t>Allow user to select all launch sites or a certain launch site</a:t>
            </a:r>
          </a:p>
          <a:p>
            <a:pPr marL="0" indent="0">
              <a:lnSpc>
                <a:spcPct val="125000"/>
              </a:lnSpc>
              <a:buNone/>
            </a:pPr>
            <a:r>
              <a:rPr lang="en-US" sz="2400" dirty="0"/>
              <a:t> </a:t>
            </a:r>
            <a:r>
              <a:rPr lang="en-US" sz="2400" b="1" dirty="0"/>
              <a:t>Pie Chart Showing Successful Launches</a:t>
            </a:r>
          </a:p>
          <a:p>
            <a:pPr>
              <a:lnSpc>
                <a:spcPct val="125000"/>
              </a:lnSpc>
            </a:pPr>
            <a:r>
              <a:rPr lang="en-US" sz="2400" dirty="0"/>
              <a:t>Allow user to see successful and unsuccessful launches as a percent of the total </a:t>
            </a:r>
          </a:p>
          <a:p>
            <a:pPr marL="0" indent="0">
              <a:lnSpc>
                <a:spcPct val="125000"/>
              </a:lnSpc>
              <a:buNone/>
            </a:pPr>
            <a:r>
              <a:rPr lang="en-US" sz="2400" b="1" dirty="0"/>
              <a:t>Slider of Payload Mass Range</a:t>
            </a:r>
          </a:p>
          <a:p>
            <a:pPr>
              <a:lnSpc>
                <a:spcPct val="125000"/>
              </a:lnSpc>
            </a:pPr>
            <a:r>
              <a:rPr lang="en-US" sz="2400" dirty="0"/>
              <a:t>Allow user to select payload mass range</a:t>
            </a:r>
          </a:p>
          <a:p>
            <a:pPr marL="0" indent="0">
              <a:lnSpc>
                <a:spcPct val="125000"/>
              </a:lnSpc>
              <a:buNone/>
            </a:pPr>
            <a:r>
              <a:rPr lang="en-US" sz="2400" b="1" dirty="0"/>
              <a:t> Scatter Chart Showing Payload Mass vs. Success Rate by Booster Version</a:t>
            </a:r>
          </a:p>
          <a:p>
            <a:pPr>
              <a:lnSpc>
                <a:spcPct val="125000"/>
              </a:lnSpc>
            </a:pPr>
            <a:r>
              <a:rPr lang="en-US" sz="2400" dirty="0"/>
              <a:t>Allow user to see the correlation between Payload and Launch Success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13793"/>
            <a:ext cx="10515601" cy="4863170"/>
          </a:xfrm>
          <a:prstGeom prst="rect">
            <a:avLst/>
          </a:prstGeom>
        </p:spPr>
        <p:txBody>
          <a:bodyPr>
            <a:normAutofit lnSpcReduction="10000"/>
          </a:bodyPr>
          <a:lstStyle/>
          <a:p>
            <a:pPr>
              <a:lnSpc>
                <a:spcPct val="125000"/>
              </a:lnSpc>
            </a:pPr>
            <a:r>
              <a:rPr lang="en-US" sz="2400" dirty="0"/>
              <a:t> Create NumPy array from the Class column</a:t>
            </a:r>
          </a:p>
          <a:p>
            <a:pPr>
              <a:lnSpc>
                <a:spcPct val="125000"/>
              </a:lnSpc>
            </a:pPr>
            <a:r>
              <a:rPr lang="en-US" sz="2400" dirty="0"/>
              <a:t> Standardize the data with </a:t>
            </a:r>
            <a:r>
              <a:rPr lang="en-US" sz="2400" dirty="0" err="1"/>
              <a:t>StandardScaler</a:t>
            </a:r>
            <a:r>
              <a:rPr lang="en-US" sz="2400" dirty="0"/>
              <a:t>. Fit and transform the data.</a:t>
            </a:r>
          </a:p>
          <a:p>
            <a:pPr>
              <a:lnSpc>
                <a:spcPct val="125000"/>
              </a:lnSpc>
            </a:pPr>
            <a:r>
              <a:rPr lang="en-US" sz="2400" dirty="0"/>
              <a:t> Split the data using </a:t>
            </a:r>
            <a:r>
              <a:rPr lang="en-US" sz="2400" dirty="0" err="1"/>
              <a:t>train_test_split</a:t>
            </a:r>
            <a:endParaRPr lang="en-US" sz="2400" dirty="0"/>
          </a:p>
          <a:p>
            <a:pPr>
              <a:lnSpc>
                <a:spcPct val="125000"/>
              </a:lnSpc>
            </a:pPr>
            <a:r>
              <a:rPr lang="en-US" sz="2400" dirty="0"/>
              <a:t> Create a </a:t>
            </a:r>
            <a:r>
              <a:rPr lang="en-US" sz="2400" dirty="0" err="1"/>
              <a:t>GridSearchCV</a:t>
            </a:r>
            <a:r>
              <a:rPr lang="en-US" sz="2400" dirty="0"/>
              <a:t> object with cv=10 for parameter optimization</a:t>
            </a:r>
          </a:p>
          <a:p>
            <a:pPr>
              <a:lnSpc>
                <a:spcPct val="125000"/>
              </a:lnSpc>
            </a:pPr>
            <a:r>
              <a:rPr lang="en-US" sz="2400" dirty="0"/>
              <a:t> Apply </a:t>
            </a:r>
            <a:r>
              <a:rPr lang="en-US" sz="2400" dirty="0" err="1"/>
              <a:t>GridSearchCV</a:t>
            </a:r>
            <a:r>
              <a:rPr lang="en-US" sz="2400" dirty="0"/>
              <a:t> on different algorithms: logistic regression, support vector machine, decision tree, K-Nearest Neighbor.</a:t>
            </a:r>
          </a:p>
          <a:p>
            <a:pPr>
              <a:lnSpc>
                <a:spcPct val="125000"/>
              </a:lnSpc>
            </a:pPr>
            <a:r>
              <a:rPr lang="en-US" sz="2400" dirty="0"/>
              <a:t> Calculate accuracy on the test data using .score() for all models</a:t>
            </a:r>
          </a:p>
          <a:p>
            <a:pPr>
              <a:lnSpc>
                <a:spcPct val="125000"/>
              </a:lnSpc>
            </a:pPr>
            <a:r>
              <a:rPr lang="en-US" sz="2400" dirty="0"/>
              <a:t> Assess the confusion matrix for all models</a:t>
            </a:r>
          </a:p>
          <a:p>
            <a:pPr>
              <a:lnSpc>
                <a:spcPct val="125000"/>
              </a:lnSpc>
            </a:pPr>
            <a:r>
              <a:rPr lang="en-US" sz="2400" dirty="0"/>
              <a:t> Identify the best model using </a:t>
            </a:r>
            <a:r>
              <a:rPr lang="en-US" sz="2400" dirty="0" err="1"/>
              <a:t>Jaccard_Score</a:t>
            </a:r>
            <a:r>
              <a:rPr lang="en-US" sz="2400" dirty="0"/>
              <a:t>, F1_Score and Accuracy</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F4FCC5-6E7E-4FF0-BE45-680EEC392C9F}"/>
              </a:ext>
            </a:extLst>
          </p:cNvPr>
          <p:cNvSpPr txBox="1">
            <a:spLocks/>
          </p:cNvSpPr>
          <p:nvPr/>
        </p:nvSpPr>
        <p:spPr>
          <a:xfrm>
            <a:off x="761840" y="1138265"/>
            <a:ext cx="4651204" cy="14011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a:solidFill>
                  <a:schemeClr val="tx1"/>
                </a:solidFill>
                <a:latin typeface="+mj-lt"/>
                <a:ea typeface="+mj-ea"/>
                <a:cs typeface="+mj-cs"/>
              </a:rPr>
              <a:t>Flight Number vs. Launch Site</a:t>
            </a:r>
          </a:p>
        </p:txBody>
      </p:sp>
      <p:cxnSp>
        <p:nvCxnSpPr>
          <p:cNvPr id="11" name="Straight Connector 10">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1839" y="2551176"/>
            <a:ext cx="4651205" cy="3602935"/>
          </a:xfrm>
          <a:prstGeom prst="rect">
            <a:avLst/>
          </a:prstGeom>
        </p:spPr>
        <p:txBody>
          <a:bodyPr vert="horz" lIns="91440" tIns="45720" rIns="91440" bIns="45720" rtlCol="0">
            <a:normAutofit/>
          </a:bodyPr>
          <a:lstStyle/>
          <a:p>
            <a:pPr>
              <a:spcBef>
                <a:spcPts val="1400"/>
              </a:spcBef>
            </a:pPr>
            <a:r>
              <a:rPr lang="en-US" sz="2000" dirty="0"/>
              <a:t>Earlier flights had a lower success rate (blue = fail) </a:t>
            </a:r>
            <a:endParaRPr lang="en-US" sz="2000"/>
          </a:p>
          <a:p>
            <a:pPr>
              <a:spcBef>
                <a:spcPts val="1400"/>
              </a:spcBef>
            </a:pPr>
            <a:r>
              <a:rPr lang="en-US" sz="2000" dirty="0"/>
              <a:t>Later flights had a higher success rate (orange = success) </a:t>
            </a:r>
            <a:endParaRPr lang="en-US" sz="2000"/>
          </a:p>
          <a:p>
            <a:pPr>
              <a:spcBef>
                <a:spcPts val="1400"/>
              </a:spcBef>
            </a:pPr>
            <a:r>
              <a:rPr lang="en-US" sz="2000" dirty="0"/>
              <a:t>AFB SLC 4E and KSC LC 39A have higher success rates</a:t>
            </a:r>
            <a:endParaRPr lang="en-US" sz="2000"/>
          </a:p>
        </p:txBody>
      </p:sp>
      <p:pic>
        <p:nvPicPr>
          <p:cNvPr id="6" name="Picture 5" descr="A graph of flight number&#10;&#10;Description automatically generated">
            <a:extLst>
              <a:ext uri="{FF2B5EF4-FFF2-40B4-BE49-F238E27FC236}">
                <a16:creationId xmlns:a16="http://schemas.microsoft.com/office/drawing/2014/main" id="{ED9350AD-99FC-5D98-892E-7FBF767D8579}"/>
              </a:ext>
            </a:extLst>
          </p:cNvPr>
          <p:cNvPicPr>
            <a:picLocks noChangeAspect="1"/>
          </p:cNvPicPr>
          <p:nvPr/>
        </p:nvPicPr>
        <p:blipFill rotWithShape="1">
          <a:blip r:embed="rId2"/>
          <a:srcRect l="4911" r="3748" b="2"/>
          <a:stretch/>
        </p:blipFill>
        <p:spPr>
          <a:xfrm>
            <a:off x="6096000" y="838013"/>
            <a:ext cx="5234538" cy="5186267"/>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17</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6CCD949-E788-4375-9B07-478FA5684BC1}"/>
              </a:ext>
            </a:extLst>
          </p:cNvPr>
          <p:cNvSpPr txBox="1">
            <a:spLocks/>
          </p:cNvSpPr>
          <p:nvPr/>
        </p:nvSpPr>
        <p:spPr>
          <a:xfrm>
            <a:off x="761840" y="1138265"/>
            <a:ext cx="4544762" cy="14011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Payload vs. Launch Site</a:t>
            </a:r>
          </a:p>
        </p:txBody>
      </p:sp>
      <p:cxnSp>
        <p:nvCxnSpPr>
          <p:cNvPr id="11" name="Straight Connector 10">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1840" y="2551176"/>
            <a:ext cx="4544762" cy="3602935"/>
          </a:xfrm>
          <a:prstGeom prst="rect">
            <a:avLst/>
          </a:prstGeom>
        </p:spPr>
        <p:txBody>
          <a:bodyPr vert="horz" lIns="91440" tIns="45720" rIns="91440" bIns="45720" rtlCol="0">
            <a:normAutofit/>
          </a:bodyPr>
          <a:lstStyle/>
          <a:p>
            <a:pPr>
              <a:spcBef>
                <a:spcPts val="1400"/>
              </a:spcBef>
            </a:pPr>
            <a:r>
              <a:rPr lang="en-US" sz="2000"/>
              <a:t>Typically, the higher the payload mass (kg), the higher the success rate </a:t>
            </a:r>
          </a:p>
          <a:p>
            <a:pPr>
              <a:spcBef>
                <a:spcPts val="1400"/>
              </a:spcBef>
            </a:pPr>
            <a:r>
              <a:rPr lang="en-US" sz="2000"/>
              <a:t>Most launces with a payload greater than 7,000 kg were successful</a:t>
            </a:r>
          </a:p>
          <a:p>
            <a:pPr>
              <a:spcBef>
                <a:spcPts val="1400"/>
              </a:spcBef>
            </a:pPr>
            <a:r>
              <a:rPr lang="en-US" sz="2000"/>
              <a:t>KSC LC 39A has a 100% success rate for launches less than 5,500 kg</a:t>
            </a:r>
          </a:p>
          <a:p>
            <a:pPr>
              <a:spcBef>
                <a:spcPts val="1400"/>
              </a:spcBef>
            </a:pPr>
            <a:r>
              <a:rPr lang="en-US" sz="2000"/>
              <a:t>VAFB SKC 4E has not launched anything greater than ~10,000 k</a:t>
            </a:r>
          </a:p>
        </p:txBody>
      </p:sp>
      <p:pic>
        <p:nvPicPr>
          <p:cNvPr id="6" name="Picture 5" descr="A graph with numbers and dots&#10;&#10;Description automatically generated">
            <a:extLst>
              <a:ext uri="{FF2B5EF4-FFF2-40B4-BE49-F238E27FC236}">
                <a16:creationId xmlns:a16="http://schemas.microsoft.com/office/drawing/2014/main" id="{6489AB5C-7C14-33A9-4043-5918F09E9238}"/>
              </a:ext>
            </a:extLst>
          </p:cNvPr>
          <p:cNvPicPr>
            <a:picLocks noChangeAspect="1"/>
          </p:cNvPicPr>
          <p:nvPr/>
        </p:nvPicPr>
        <p:blipFill>
          <a:blip r:embed="rId3"/>
          <a:stretch>
            <a:fillRect/>
          </a:stretch>
        </p:blipFill>
        <p:spPr>
          <a:xfrm>
            <a:off x="6082748" y="1016093"/>
            <a:ext cx="5334160" cy="482741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761840" y="1138265"/>
            <a:ext cx="4651204" cy="14011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a:solidFill>
                  <a:schemeClr val="tx1"/>
                </a:solidFill>
                <a:latin typeface="+mj-lt"/>
                <a:ea typeface="+mj-ea"/>
                <a:cs typeface="+mj-cs"/>
              </a:rPr>
              <a:t>Success Rate vs. Orbit Type</a:t>
            </a:r>
          </a:p>
        </p:txBody>
      </p:sp>
      <p:cxnSp>
        <p:nvCxnSpPr>
          <p:cNvPr id="11" name="Straight Connector 10">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1839" y="2551176"/>
            <a:ext cx="4651205" cy="3602935"/>
          </a:xfrm>
          <a:prstGeom prst="rect">
            <a:avLst/>
          </a:prstGeom>
        </p:spPr>
        <p:txBody>
          <a:bodyPr vert="horz" lIns="91440" tIns="45720" rIns="91440" bIns="45720" rtlCol="0">
            <a:normAutofit/>
          </a:bodyPr>
          <a:lstStyle/>
          <a:p>
            <a:pPr>
              <a:spcBef>
                <a:spcPts val="1400"/>
              </a:spcBef>
            </a:pPr>
            <a:r>
              <a:rPr lang="en-US" sz="2000"/>
              <a:t>100% Success Rate: ES-L1, GEO, HEO and SSO</a:t>
            </a:r>
          </a:p>
          <a:p>
            <a:pPr>
              <a:spcBef>
                <a:spcPts val="1400"/>
              </a:spcBef>
            </a:pPr>
            <a:r>
              <a:rPr lang="en-US" sz="2000"/>
              <a:t>50%-80% Success Rate: GTO, ISS, LEO, MEO, PO</a:t>
            </a:r>
          </a:p>
          <a:p>
            <a:pPr>
              <a:spcBef>
                <a:spcPts val="1400"/>
              </a:spcBef>
            </a:pPr>
            <a:r>
              <a:rPr lang="en-US" sz="2000"/>
              <a:t>0% Success Rate: SO</a:t>
            </a:r>
          </a:p>
        </p:txBody>
      </p:sp>
      <p:pic>
        <p:nvPicPr>
          <p:cNvPr id="6" name="Picture 5" descr="A graph of blue bars&#10;&#10;Description automatically generated with medium confidence">
            <a:extLst>
              <a:ext uri="{FF2B5EF4-FFF2-40B4-BE49-F238E27FC236}">
                <a16:creationId xmlns:a16="http://schemas.microsoft.com/office/drawing/2014/main" id="{A999B543-5D06-9EB9-7032-8938CF2CF550}"/>
              </a:ext>
            </a:extLst>
          </p:cNvPr>
          <p:cNvPicPr>
            <a:picLocks noChangeAspect="1"/>
          </p:cNvPicPr>
          <p:nvPr/>
        </p:nvPicPr>
        <p:blipFill rotWithShape="1">
          <a:blip r:embed="rId2"/>
          <a:srcRect l="2602" r="1" b="1"/>
          <a:stretch/>
        </p:blipFill>
        <p:spPr>
          <a:xfrm>
            <a:off x="6096000" y="838013"/>
            <a:ext cx="5234538" cy="5186267"/>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19</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21C109C-C017-4D19-928F-AED25AC30125}"/>
              </a:ext>
            </a:extLst>
          </p:cNvPr>
          <p:cNvSpPr txBox="1">
            <a:spLocks/>
          </p:cNvSpPr>
          <p:nvPr/>
        </p:nvSpPr>
        <p:spPr>
          <a:xfrm>
            <a:off x="761840" y="1138265"/>
            <a:ext cx="4544762" cy="14011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Flight Number vs. Orbit Type</a:t>
            </a:r>
          </a:p>
        </p:txBody>
      </p:sp>
      <p:cxnSp>
        <p:nvCxnSpPr>
          <p:cNvPr id="13" name="Straight Connector 12">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1840" y="2551176"/>
            <a:ext cx="4544762" cy="3602935"/>
          </a:xfrm>
          <a:prstGeom prst="rect">
            <a:avLst/>
          </a:prstGeom>
        </p:spPr>
        <p:txBody>
          <a:bodyPr vert="horz" lIns="91440" tIns="45720" rIns="91440" bIns="45720" rtlCol="0">
            <a:normAutofit/>
          </a:bodyPr>
          <a:lstStyle/>
          <a:p>
            <a:pPr>
              <a:spcBef>
                <a:spcPts val="1400"/>
              </a:spcBef>
            </a:pPr>
            <a:r>
              <a:rPr lang="en-US" sz="2000"/>
              <a:t>The success rate typically increases with the number of flights for each orbit</a:t>
            </a:r>
          </a:p>
          <a:p>
            <a:pPr>
              <a:spcBef>
                <a:spcPts val="1400"/>
              </a:spcBef>
            </a:pPr>
            <a:r>
              <a:rPr lang="en-US" sz="2000"/>
              <a:t>This relationship is highly apparent for the LEO orbit</a:t>
            </a:r>
          </a:p>
          <a:p>
            <a:pPr>
              <a:spcBef>
                <a:spcPts val="1400"/>
              </a:spcBef>
            </a:pPr>
            <a:r>
              <a:rPr lang="en-US" sz="2000"/>
              <a:t>The GTO orbit, however, does not follow this trend</a:t>
            </a:r>
          </a:p>
        </p:txBody>
      </p:sp>
      <p:pic>
        <p:nvPicPr>
          <p:cNvPr id="6" name="Picture 5" descr="A graph with blue and orange dots&#10;&#10;Description automatically generated">
            <a:extLst>
              <a:ext uri="{FF2B5EF4-FFF2-40B4-BE49-F238E27FC236}">
                <a16:creationId xmlns:a16="http://schemas.microsoft.com/office/drawing/2014/main" id="{242EBA9D-B408-6306-37AB-0707B3849EE9}"/>
              </a:ext>
            </a:extLst>
          </p:cNvPr>
          <p:cNvPicPr>
            <a:picLocks noChangeAspect="1"/>
          </p:cNvPicPr>
          <p:nvPr/>
        </p:nvPicPr>
        <p:blipFill>
          <a:blip r:embed="rId2"/>
          <a:stretch>
            <a:fillRect/>
          </a:stretch>
        </p:blipFill>
        <p:spPr>
          <a:xfrm>
            <a:off x="6082748" y="1042764"/>
            <a:ext cx="5334160" cy="4774073"/>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FE7D9E4-306D-49E3-9AC4-15D566FC72AD}"/>
              </a:ext>
            </a:extLst>
          </p:cNvPr>
          <p:cNvSpPr txBox="1">
            <a:spLocks/>
          </p:cNvSpPr>
          <p:nvPr/>
        </p:nvSpPr>
        <p:spPr>
          <a:xfrm>
            <a:off x="761840" y="1138265"/>
            <a:ext cx="4544762" cy="14011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Payload vs. Orbit Type</a:t>
            </a:r>
          </a:p>
        </p:txBody>
      </p:sp>
      <p:cxnSp>
        <p:nvCxnSpPr>
          <p:cNvPr id="11" name="Straight Connector 10">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1840" y="2551176"/>
            <a:ext cx="4544762" cy="3602935"/>
          </a:xfrm>
          <a:prstGeom prst="rect">
            <a:avLst/>
          </a:prstGeom>
        </p:spPr>
        <p:txBody>
          <a:bodyPr vert="horz" lIns="91440" tIns="45720" rIns="91440" bIns="45720" rtlCol="0">
            <a:normAutofit/>
          </a:bodyPr>
          <a:lstStyle/>
          <a:p>
            <a:pPr>
              <a:spcBef>
                <a:spcPts val="1400"/>
              </a:spcBef>
            </a:pPr>
            <a:r>
              <a:rPr lang="en-US" sz="2000"/>
              <a:t>Heavy payloads are better with LEO, ISS and PO orbits</a:t>
            </a:r>
          </a:p>
          <a:p>
            <a:pPr>
              <a:spcBef>
                <a:spcPts val="1400"/>
              </a:spcBef>
            </a:pPr>
            <a:r>
              <a:rPr lang="en-US" sz="2000"/>
              <a:t>The GTO orbit has mixed success with heavier payloads</a:t>
            </a:r>
          </a:p>
        </p:txBody>
      </p:sp>
      <p:pic>
        <p:nvPicPr>
          <p:cNvPr id="6" name="Picture 5" descr="A graph with numbers and dots&#10;&#10;Description automatically generated">
            <a:extLst>
              <a:ext uri="{FF2B5EF4-FFF2-40B4-BE49-F238E27FC236}">
                <a16:creationId xmlns:a16="http://schemas.microsoft.com/office/drawing/2014/main" id="{E8F8A761-7C35-E2FB-BAE6-01303BACA76E}"/>
              </a:ext>
            </a:extLst>
          </p:cNvPr>
          <p:cNvPicPr>
            <a:picLocks noChangeAspect="1"/>
          </p:cNvPicPr>
          <p:nvPr/>
        </p:nvPicPr>
        <p:blipFill>
          <a:blip r:embed="rId2"/>
          <a:stretch>
            <a:fillRect/>
          </a:stretch>
        </p:blipFill>
        <p:spPr>
          <a:xfrm>
            <a:off x="6082748" y="1042764"/>
            <a:ext cx="5334160" cy="4774073"/>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D35FD2D-1BD2-45D7-B015-1A96C241520B}"/>
              </a:ext>
            </a:extLst>
          </p:cNvPr>
          <p:cNvSpPr txBox="1">
            <a:spLocks/>
          </p:cNvSpPr>
          <p:nvPr/>
        </p:nvSpPr>
        <p:spPr>
          <a:xfrm>
            <a:off x="761840" y="1138265"/>
            <a:ext cx="4544762" cy="14011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Launch Success Yearly Trend</a:t>
            </a:r>
          </a:p>
        </p:txBody>
      </p:sp>
      <p:cxnSp>
        <p:nvCxnSpPr>
          <p:cNvPr id="11" name="Straight Connector 10">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1840" y="2551176"/>
            <a:ext cx="4544762" cy="3602935"/>
          </a:xfrm>
          <a:prstGeom prst="rect">
            <a:avLst/>
          </a:prstGeom>
        </p:spPr>
        <p:txBody>
          <a:bodyPr vert="horz" lIns="91440" tIns="45720" rIns="91440" bIns="45720" rtlCol="0">
            <a:normAutofit/>
          </a:bodyPr>
          <a:lstStyle/>
          <a:p>
            <a:pPr>
              <a:spcBef>
                <a:spcPts val="1400"/>
              </a:spcBef>
            </a:pPr>
            <a:r>
              <a:rPr lang="en-US" sz="2000"/>
              <a:t>The success rate improved from 2013-2017 and 2018-2019</a:t>
            </a:r>
          </a:p>
          <a:p>
            <a:pPr>
              <a:spcBef>
                <a:spcPts val="1400"/>
              </a:spcBef>
            </a:pPr>
            <a:r>
              <a:rPr lang="en-US" sz="2000"/>
              <a:t>The success rate decreased from 2017-2018 and from 2019-2020</a:t>
            </a:r>
          </a:p>
          <a:p>
            <a:pPr>
              <a:spcBef>
                <a:spcPts val="1400"/>
              </a:spcBef>
            </a:pPr>
            <a:r>
              <a:rPr lang="en-US" sz="2000"/>
              <a:t>Overall, the success rate has improved since 2013</a:t>
            </a:r>
          </a:p>
        </p:txBody>
      </p:sp>
      <p:pic>
        <p:nvPicPr>
          <p:cNvPr id="6" name="Picture 5" descr="A graph showing the growth of a company&#10;&#10;Description automatically generated">
            <a:extLst>
              <a:ext uri="{FF2B5EF4-FFF2-40B4-BE49-F238E27FC236}">
                <a16:creationId xmlns:a16="http://schemas.microsoft.com/office/drawing/2014/main" id="{DF9BBFBA-32A0-B14B-EEC3-DA49EA1C1482}"/>
              </a:ext>
            </a:extLst>
          </p:cNvPr>
          <p:cNvPicPr>
            <a:picLocks noChangeAspect="1"/>
          </p:cNvPicPr>
          <p:nvPr/>
        </p:nvPicPr>
        <p:blipFill>
          <a:blip r:embed="rId2"/>
          <a:stretch>
            <a:fillRect/>
          </a:stretch>
        </p:blipFill>
        <p:spPr>
          <a:xfrm>
            <a:off x="6082748" y="1396152"/>
            <a:ext cx="5334160" cy="4067296"/>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353606"/>
            <a:ext cx="10687961" cy="4893575"/>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 </a:t>
            </a:r>
          </a:p>
          <a:p>
            <a:pPr lvl="1">
              <a:lnSpc>
                <a:spcPct val="100000"/>
              </a:lnSpc>
              <a:spcBef>
                <a:spcPts val="1400"/>
              </a:spcBef>
            </a:pPr>
            <a:r>
              <a:rPr lang="en-US" sz="1800" dirty="0">
                <a:solidFill>
                  <a:schemeClr val="accent3">
                    <a:lumMod val="25000"/>
                  </a:schemeClr>
                </a:solidFill>
                <a:latin typeface="Abadi" panose="020B0604020104020204" pitchFamily="34" charset="0"/>
              </a:rPr>
              <a:t>EDA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EDA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Prediction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67942"/>
            <a:ext cx="10399485" cy="531663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000" u="sng" dirty="0">
                <a:solidFill>
                  <a:schemeClr val="tx1"/>
                </a:solidFill>
                <a:latin typeface="Abadi" panose="020B0604020104020204" pitchFamily="34" charset="0"/>
              </a:rPr>
              <a:t>Project background and context</a:t>
            </a:r>
          </a:p>
          <a:p>
            <a:pPr marL="457200" lvl="1" indent="0">
              <a:spcBef>
                <a:spcPts val="1400"/>
              </a:spcBef>
              <a:buNone/>
            </a:pPr>
            <a:r>
              <a:rPr lang="en-US" sz="2000" dirty="0">
                <a:solidFill>
                  <a:schemeClr val="tx1"/>
                </a:solidFill>
                <a:latin typeface="+mn-lt"/>
              </a:rPr>
              <a:t>SpaceX, a leader in the space industry, strives to make space travel affordable for everyone. Its accomplishments include sending spacecraft to the international space station, launching a satellite constellation that provides internet access and sending manned missions to space. SpaceX can do this because the rocket launches are relatively inexpensive ($62 million per launch) due to its novel reuse of the first stage of its Falcon 9 rocket. Other providers, which are not able to reuse the first stage, cost upwards of $165 million each. By determining if the first stage will land, we can determine the price of the launch. To do this, we can use public data and machine learning models to predict whether SpaceX – or a competing company – can reuse the first stage.</a:t>
            </a:r>
          </a:p>
          <a:p>
            <a:pPr marL="0" indent="0">
              <a:spcBef>
                <a:spcPts val="1400"/>
              </a:spcBef>
              <a:buNone/>
            </a:pPr>
            <a:r>
              <a:rPr lang="en-US" sz="2000" u="sng" dirty="0">
                <a:solidFill>
                  <a:schemeClr val="tx1"/>
                </a:solidFill>
                <a:latin typeface="Abadi" panose="020B0604020104020204" pitchFamily="34" charset="0"/>
              </a:rPr>
              <a:t>Explore</a:t>
            </a:r>
          </a:p>
          <a:p>
            <a:pPr>
              <a:spcBef>
                <a:spcPts val="1400"/>
              </a:spcBef>
            </a:pPr>
            <a:r>
              <a:rPr lang="en-US" sz="2000" dirty="0">
                <a:solidFill>
                  <a:schemeClr val="tx1"/>
                </a:solidFill>
              </a:rPr>
              <a:t>How payload mass, launch site, number of flights, and orbits affect first-stage landing success</a:t>
            </a:r>
          </a:p>
          <a:p>
            <a:pPr>
              <a:spcBef>
                <a:spcPts val="1400"/>
              </a:spcBef>
            </a:pPr>
            <a:r>
              <a:rPr lang="en-US" sz="2000" dirty="0">
                <a:solidFill>
                  <a:schemeClr val="tx1"/>
                </a:solidFill>
              </a:rPr>
              <a:t>Rate of successful landings over time </a:t>
            </a:r>
          </a:p>
          <a:p>
            <a:pPr>
              <a:spcBef>
                <a:spcPts val="1400"/>
              </a:spcBef>
            </a:pPr>
            <a:r>
              <a:rPr lang="en-US" sz="2000" dirty="0">
                <a:solidFill>
                  <a:schemeClr val="tx1"/>
                </a:solidFill>
              </a:rPr>
              <a:t>Best predictive model for successful landing (binary classification)</a:t>
            </a:r>
            <a:endParaRPr lang="en-US" sz="2000" dirty="0">
              <a:solidFill>
                <a:schemeClr val="tx1"/>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68D8986-45AC-4FB5-96E8-C45F9603EB5E}"/>
              </a:ext>
            </a:extLst>
          </p:cNvPr>
          <p:cNvSpPr txBox="1">
            <a:spLocks/>
          </p:cNvSpPr>
          <p:nvPr/>
        </p:nvSpPr>
        <p:spPr>
          <a:xfrm>
            <a:off x="761840" y="1138265"/>
            <a:ext cx="4544762" cy="14011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Classification Accuracy</a:t>
            </a:r>
          </a:p>
        </p:txBody>
      </p:sp>
      <p:cxnSp>
        <p:nvCxnSpPr>
          <p:cNvPr id="14" name="Straight Connector 13">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61840" y="2551176"/>
            <a:ext cx="4544762" cy="3602935"/>
          </a:xfrm>
          <a:prstGeom prst="rect">
            <a:avLst/>
          </a:prstGeom>
        </p:spPr>
        <p:txBody>
          <a:bodyPr vert="horz" lIns="91440" tIns="45720" rIns="91440" bIns="45720" rtlCol="0">
            <a:normAutofit/>
          </a:bodyPr>
          <a:lstStyle/>
          <a:p>
            <a:pPr>
              <a:spcBef>
                <a:spcPts val="1400"/>
              </a:spcBef>
            </a:pPr>
            <a:r>
              <a:rPr lang="en-US" sz="2000" dirty="0"/>
              <a:t>All the models performed at about the same level and had the same scores and accuracy. This is likely due to the small dataset. </a:t>
            </a:r>
          </a:p>
          <a:p>
            <a:pPr>
              <a:spcBef>
                <a:spcPts val="1400"/>
              </a:spcBef>
            </a:pPr>
            <a:r>
              <a:rPr lang="en-US" sz="2000" dirty="0"/>
              <a:t>The decision tree performs better in terms of training accuracy, but it is likely to be overfitting.</a:t>
            </a:r>
          </a:p>
          <a:p>
            <a:pPr>
              <a:spcBef>
                <a:spcPts val="1400"/>
              </a:spcBef>
            </a:pPr>
            <a:r>
              <a:rPr lang="en-US" sz="2000" dirty="0"/>
              <a:t>The accuracy displayed here are test accuracies.</a:t>
            </a:r>
          </a:p>
        </p:txBody>
      </p:sp>
      <p:pic>
        <p:nvPicPr>
          <p:cNvPr id="3" name="Picture 2" descr="A screenshot of a black screen&#10;&#10;Description automatically generated">
            <a:extLst>
              <a:ext uri="{FF2B5EF4-FFF2-40B4-BE49-F238E27FC236}">
                <a16:creationId xmlns:a16="http://schemas.microsoft.com/office/drawing/2014/main" id="{9885E323-973E-698E-E0D0-5627FBDF6384}"/>
              </a:ext>
            </a:extLst>
          </p:cNvPr>
          <p:cNvPicPr>
            <a:picLocks noChangeAspect="1"/>
          </p:cNvPicPr>
          <p:nvPr/>
        </p:nvPicPr>
        <p:blipFill>
          <a:blip r:embed="rId2"/>
          <a:stretch>
            <a:fillRect/>
          </a:stretch>
        </p:blipFill>
        <p:spPr>
          <a:xfrm>
            <a:off x="6885400" y="2071439"/>
            <a:ext cx="4495360" cy="2618546"/>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33106AC-60D7-46AE-8E64-7B84ABDBD099}"/>
              </a:ext>
            </a:extLst>
          </p:cNvPr>
          <p:cNvSpPr txBox="1">
            <a:spLocks/>
          </p:cNvSpPr>
          <p:nvPr/>
        </p:nvSpPr>
        <p:spPr>
          <a:xfrm>
            <a:off x="761840" y="1138265"/>
            <a:ext cx="4544762" cy="14011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Confusion Matrix</a:t>
            </a:r>
          </a:p>
        </p:txBody>
      </p:sp>
      <p:cxnSp>
        <p:nvCxnSpPr>
          <p:cNvPr id="16" name="Straight Connector 15">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61840" y="1891862"/>
            <a:ext cx="4544762" cy="4262249"/>
          </a:xfrm>
          <a:prstGeom prst="rect">
            <a:avLst/>
          </a:prstGeom>
        </p:spPr>
        <p:txBody>
          <a:bodyPr vert="horz" lIns="91440" tIns="45720" rIns="91440" bIns="45720" rtlCol="0">
            <a:noAutofit/>
          </a:bodyPr>
          <a:lstStyle/>
          <a:p>
            <a:pPr>
              <a:spcBef>
                <a:spcPts val="1400"/>
              </a:spcBef>
            </a:pPr>
            <a:r>
              <a:rPr lang="en-US" sz="2000" dirty="0"/>
              <a:t>All the confusion matrices were identical</a:t>
            </a:r>
          </a:p>
          <a:p>
            <a:pPr>
              <a:spcBef>
                <a:spcPts val="1400"/>
              </a:spcBef>
            </a:pPr>
            <a:r>
              <a:rPr lang="en-US" sz="2000" dirty="0"/>
              <a:t>Confusion Matrix Outputs:</a:t>
            </a:r>
          </a:p>
          <a:p>
            <a:pPr lvl="1">
              <a:spcBef>
                <a:spcPts val="1400"/>
              </a:spcBef>
            </a:pPr>
            <a:r>
              <a:rPr lang="en-US" sz="2000" dirty="0"/>
              <a:t>12 True positive, 3 True negative, 3 False positive, 0 False Negative</a:t>
            </a:r>
          </a:p>
          <a:p>
            <a:pPr>
              <a:spcBef>
                <a:spcPts val="1400"/>
              </a:spcBef>
            </a:pPr>
            <a:r>
              <a:rPr lang="en-US" sz="2000" dirty="0"/>
              <a:t>Precision (P) = TP / (TP + FP) = 80%</a:t>
            </a:r>
          </a:p>
          <a:p>
            <a:pPr>
              <a:spcBef>
                <a:spcPts val="1400"/>
              </a:spcBef>
            </a:pPr>
            <a:r>
              <a:rPr lang="en-US" sz="2000" dirty="0"/>
              <a:t>Recall (R) = TP / (TP + FN) = 100%</a:t>
            </a:r>
          </a:p>
          <a:p>
            <a:pPr>
              <a:spcBef>
                <a:spcPts val="1400"/>
              </a:spcBef>
            </a:pPr>
            <a:r>
              <a:rPr lang="en-US" sz="2000" dirty="0"/>
              <a:t>F1 Score = 2*P*R/(P + R) = 89%</a:t>
            </a:r>
          </a:p>
          <a:p>
            <a:pPr>
              <a:spcBef>
                <a:spcPts val="1400"/>
              </a:spcBef>
            </a:pPr>
            <a:r>
              <a:rPr lang="en-US" sz="2000" dirty="0"/>
              <a:t>Accuracy = 83.4%</a:t>
            </a:r>
          </a:p>
        </p:txBody>
      </p:sp>
      <p:pic>
        <p:nvPicPr>
          <p:cNvPr id="3" name="Picture 2" descr="A diagram of different colored squares&#10;&#10;Description automatically generated">
            <a:extLst>
              <a:ext uri="{FF2B5EF4-FFF2-40B4-BE49-F238E27FC236}">
                <a16:creationId xmlns:a16="http://schemas.microsoft.com/office/drawing/2014/main" id="{2CDCA5A3-37AF-78F7-A22F-917B54CE6ABA}"/>
              </a:ext>
            </a:extLst>
          </p:cNvPr>
          <p:cNvPicPr>
            <a:picLocks noChangeAspect="1"/>
          </p:cNvPicPr>
          <p:nvPr/>
        </p:nvPicPr>
        <p:blipFill>
          <a:blip r:embed="rId2"/>
          <a:stretch>
            <a:fillRect/>
          </a:stretch>
        </p:blipFill>
        <p:spPr>
          <a:xfrm>
            <a:off x="6082748" y="1149447"/>
            <a:ext cx="5334160" cy="4560706"/>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397876"/>
            <a:ext cx="10515600" cy="4828516"/>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Model Performance: The models performed similarly on the test set with the decision tree model slightly outperforming</a:t>
            </a:r>
          </a:p>
          <a:p>
            <a:pPr>
              <a:lnSpc>
                <a:spcPct val="100000"/>
              </a:lnSpc>
              <a:spcBef>
                <a:spcPts val="1400"/>
              </a:spcBef>
            </a:pPr>
            <a:r>
              <a:rPr lang="en-US" sz="2000" dirty="0">
                <a:solidFill>
                  <a:schemeClr val="accent3">
                    <a:lumMod val="25000"/>
                  </a:schemeClr>
                </a:solidFill>
                <a:latin typeface="Abadi" panose="020B0604020104020204" pitchFamily="34" charset="0"/>
              </a:rPr>
              <a:t> Equator: Most of the launch sites are near the equator for an additional natural boost - due to the rotational speed of earth - which helps save the cost of putting in extra fuel and boosters</a:t>
            </a:r>
          </a:p>
          <a:p>
            <a:pPr>
              <a:lnSpc>
                <a:spcPct val="100000"/>
              </a:lnSpc>
              <a:spcBef>
                <a:spcPts val="1400"/>
              </a:spcBef>
            </a:pPr>
            <a:r>
              <a:rPr lang="en-US" sz="2000" dirty="0">
                <a:solidFill>
                  <a:schemeClr val="accent3">
                    <a:lumMod val="25000"/>
                  </a:schemeClr>
                </a:solidFill>
                <a:latin typeface="Abadi" panose="020B0604020104020204" pitchFamily="34" charset="0"/>
              </a:rPr>
              <a:t>Coast: All the launch sites are close to the coast</a:t>
            </a:r>
          </a:p>
          <a:p>
            <a:pPr>
              <a:lnSpc>
                <a:spcPct val="100000"/>
              </a:lnSpc>
              <a:spcBef>
                <a:spcPts val="1400"/>
              </a:spcBef>
            </a:pPr>
            <a:r>
              <a:rPr lang="en-US" sz="2000" dirty="0">
                <a:solidFill>
                  <a:schemeClr val="accent3">
                    <a:lumMod val="25000"/>
                  </a:schemeClr>
                </a:solidFill>
                <a:latin typeface="Abadi" panose="020B0604020104020204" pitchFamily="34" charset="0"/>
              </a:rPr>
              <a:t>Launch Success: Increases over time</a:t>
            </a:r>
          </a:p>
          <a:p>
            <a:pPr>
              <a:lnSpc>
                <a:spcPct val="100000"/>
              </a:lnSpc>
              <a:spcBef>
                <a:spcPts val="1400"/>
              </a:spcBef>
            </a:pPr>
            <a:r>
              <a:rPr lang="en-US" sz="2000" dirty="0">
                <a:solidFill>
                  <a:schemeClr val="accent3">
                    <a:lumMod val="25000"/>
                  </a:schemeClr>
                </a:solidFill>
                <a:latin typeface="Abadi" panose="020B0604020104020204" pitchFamily="34" charset="0"/>
              </a:rPr>
              <a:t>KSC LC-39A: Has the highest success rate among launch sites. Has a 100% success rate for launches less than 5,500 kg </a:t>
            </a:r>
          </a:p>
          <a:p>
            <a:pPr>
              <a:lnSpc>
                <a:spcPct val="100000"/>
              </a:lnSpc>
              <a:spcBef>
                <a:spcPts val="1400"/>
              </a:spcBef>
            </a:pPr>
            <a:r>
              <a:rPr lang="en-US" sz="2000" dirty="0">
                <a:solidFill>
                  <a:schemeClr val="accent3">
                    <a:lumMod val="25000"/>
                  </a:schemeClr>
                </a:solidFill>
                <a:latin typeface="Abadi" panose="020B0604020104020204" pitchFamily="34" charset="0"/>
              </a:rPr>
              <a:t>Orbits: ES-L1, GEO, HEO, and SSO have a 100% success rate</a:t>
            </a:r>
          </a:p>
          <a:p>
            <a:pPr>
              <a:lnSpc>
                <a:spcPct val="100000"/>
              </a:lnSpc>
              <a:spcBef>
                <a:spcPts val="1400"/>
              </a:spcBef>
            </a:pPr>
            <a:r>
              <a:rPr lang="en-US" sz="2000" dirty="0">
                <a:solidFill>
                  <a:schemeClr val="accent3">
                    <a:lumMod val="25000"/>
                  </a:schemeClr>
                </a:solidFill>
                <a:latin typeface="Abadi" panose="020B0604020104020204" pitchFamily="34" charset="0"/>
              </a:rPr>
              <a:t>Payload Mass: Across all launch sites, the higher the payload mass (kg), the higher the success rate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Handling missing data, one-hot encoding, feature engineering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Predict landing outcomes. Tune and evaluate models to find best models and parameters. </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7366"/>
            <a:ext cx="10515600" cy="5160579"/>
          </a:xfrm>
          <a:prstGeom prst="rect">
            <a:avLst/>
          </a:prstGeom>
        </p:spPr>
        <p:txBody>
          <a:bodyPr/>
          <a:lstStyle/>
          <a:p>
            <a:r>
              <a:rPr lang="en-US" sz="2400" dirty="0" err="1"/>
              <a:t>Requestdatafrom</a:t>
            </a:r>
            <a:r>
              <a:rPr lang="en-US" sz="2400" dirty="0"/>
              <a:t> SpaceX API (rocket launch data)</a:t>
            </a:r>
          </a:p>
          <a:p>
            <a:r>
              <a:rPr lang="en-US" sz="2400" dirty="0" err="1"/>
              <a:t>Decoderesponseusing</a:t>
            </a:r>
            <a:r>
              <a:rPr lang="en-US" sz="2400" dirty="0"/>
              <a:t> .</a:t>
            </a:r>
            <a:r>
              <a:rPr lang="en-US" sz="2400" dirty="0" err="1"/>
              <a:t>json</a:t>
            </a:r>
            <a:r>
              <a:rPr lang="en-US" sz="2400" dirty="0"/>
              <a:t>() and convert to a </a:t>
            </a:r>
            <a:r>
              <a:rPr lang="en-US" sz="2400" dirty="0" err="1"/>
              <a:t>dataframe</a:t>
            </a:r>
            <a:r>
              <a:rPr lang="en-US" sz="2400" dirty="0"/>
              <a:t> using .</a:t>
            </a:r>
            <a:r>
              <a:rPr lang="en-US" sz="2400" dirty="0" err="1"/>
              <a:t>json_normalize</a:t>
            </a:r>
            <a:r>
              <a:rPr lang="en-US" sz="2400" dirty="0"/>
              <a:t>()</a:t>
            </a:r>
          </a:p>
          <a:p>
            <a:r>
              <a:rPr lang="en-US" sz="2400" dirty="0" err="1"/>
              <a:t>Requestinformationabout</a:t>
            </a:r>
            <a:r>
              <a:rPr lang="en-US" sz="2400" dirty="0"/>
              <a:t> the launches from SpaceX API using custom functions</a:t>
            </a:r>
          </a:p>
          <a:p>
            <a:r>
              <a:rPr lang="en-US" sz="2400" dirty="0"/>
              <a:t>Create dictionary from the data</a:t>
            </a:r>
          </a:p>
          <a:p>
            <a:r>
              <a:rPr lang="en-US" sz="2400" dirty="0"/>
              <a:t>Create </a:t>
            </a:r>
            <a:r>
              <a:rPr lang="en-US" sz="2400" dirty="0" err="1"/>
              <a:t>dataframe</a:t>
            </a:r>
            <a:r>
              <a:rPr lang="en-US" sz="2400" dirty="0"/>
              <a:t> from the dictionary</a:t>
            </a:r>
          </a:p>
          <a:p>
            <a:r>
              <a:rPr lang="en-US" sz="2400" dirty="0"/>
              <a:t>Filter </a:t>
            </a:r>
            <a:r>
              <a:rPr lang="en-US" sz="2400" dirty="0" err="1"/>
              <a:t>dataframe</a:t>
            </a:r>
            <a:r>
              <a:rPr lang="en-US" sz="2400" dirty="0"/>
              <a:t> to contain only Falcon 9 launches</a:t>
            </a:r>
          </a:p>
          <a:p>
            <a:r>
              <a:rPr lang="en-US" sz="2400" dirty="0"/>
              <a:t>Replace missing values of Payload Mass with calculated .mean()</a:t>
            </a:r>
          </a:p>
          <a:p>
            <a:r>
              <a:rPr lang="en-US" sz="2400" dirty="0"/>
              <a:t>Export data to csv file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API</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392499"/>
            <a:ext cx="10515599" cy="4633073"/>
          </a:xfrm>
          <a:prstGeom prst="rect">
            <a:avLst/>
          </a:prstGeom>
        </p:spPr>
        <p:txBody>
          <a:bodyPr lIns="91440" tIns="45720" rIns="91440" bIns="45720" anchor="t">
            <a:noAutofit/>
          </a:bodyPr>
          <a:lstStyle/>
          <a:p>
            <a:pPr>
              <a:lnSpc>
                <a:spcPct val="100000"/>
              </a:lnSpc>
              <a:spcBef>
                <a:spcPts val="1400"/>
              </a:spcBef>
            </a:pPr>
            <a:r>
              <a:rPr lang="en-US" sz="2400" dirty="0">
                <a:solidFill>
                  <a:schemeClr val="accent3">
                    <a:lumMod val="25000"/>
                  </a:schemeClr>
                </a:solidFill>
                <a:latin typeface="Abadi" panose="020B0604020104020204" pitchFamily="34" charset="0"/>
              </a:rPr>
              <a:t>Request data (Falcon 9 launch data) from Wikipedia</a:t>
            </a:r>
          </a:p>
          <a:p>
            <a:pPr>
              <a:lnSpc>
                <a:spcPct val="100000"/>
              </a:lnSpc>
              <a:spcBef>
                <a:spcPts val="1400"/>
              </a:spcBef>
            </a:pPr>
            <a:r>
              <a:rPr lang="en-US" sz="2400" dirty="0">
                <a:solidFill>
                  <a:schemeClr val="accent3">
                    <a:lumMod val="25000"/>
                  </a:schemeClr>
                </a:solidFill>
                <a:latin typeface="Abadi" panose="020B0604020104020204" pitchFamily="34" charset="0"/>
              </a:rPr>
              <a:t>Create </a:t>
            </a:r>
            <a:r>
              <a:rPr lang="en-US" sz="2400" dirty="0" err="1">
                <a:solidFill>
                  <a:schemeClr val="accent3">
                    <a:lumMod val="25000"/>
                  </a:schemeClr>
                </a:solidFill>
                <a:latin typeface="Abadi" panose="020B0604020104020204" pitchFamily="34" charset="0"/>
              </a:rPr>
              <a:t>BeautifulSoup</a:t>
            </a:r>
            <a:r>
              <a:rPr lang="en-US" sz="2400" dirty="0">
                <a:solidFill>
                  <a:schemeClr val="accent3">
                    <a:lumMod val="25000"/>
                  </a:schemeClr>
                </a:solidFill>
                <a:latin typeface="Abadi" panose="020B0604020104020204" pitchFamily="34" charset="0"/>
              </a:rPr>
              <a:t> object from HTML response</a:t>
            </a:r>
          </a:p>
          <a:p>
            <a:pPr>
              <a:lnSpc>
                <a:spcPct val="100000"/>
              </a:lnSpc>
              <a:spcBef>
                <a:spcPts val="1400"/>
              </a:spcBef>
            </a:pPr>
            <a:r>
              <a:rPr lang="en-US" sz="2400" dirty="0">
                <a:solidFill>
                  <a:schemeClr val="accent3">
                    <a:lumMod val="25000"/>
                  </a:schemeClr>
                </a:solidFill>
                <a:latin typeface="Abadi" panose="020B0604020104020204" pitchFamily="34" charset="0"/>
              </a:rPr>
              <a:t>Extract column names from HTML table header</a:t>
            </a:r>
          </a:p>
          <a:p>
            <a:pPr>
              <a:lnSpc>
                <a:spcPct val="100000"/>
              </a:lnSpc>
              <a:spcBef>
                <a:spcPts val="1400"/>
              </a:spcBef>
            </a:pPr>
            <a:r>
              <a:rPr lang="en-US" sz="2400" dirty="0">
                <a:solidFill>
                  <a:schemeClr val="accent3">
                    <a:lumMod val="25000"/>
                  </a:schemeClr>
                </a:solidFill>
                <a:latin typeface="Abadi" panose="020B0604020104020204" pitchFamily="34" charset="0"/>
              </a:rPr>
              <a:t>Collect data from parsing HTML tables</a:t>
            </a:r>
          </a:p>
          <a:p>
            <a:pPr>
              <a:lnSpc>
                <a:spcPct val="100000"/>
              </a:lnSpc>
              <a:spcBef>
                <a:spcPts val="1400"/>
              </a:spcBef>
            </a:pPr>
            <a:r>
              <a:rPr lang="en-US" sz="2400" dirty="0">
                <a:solidFill>
                  <a:schemeClr val="accent3">
                    <a:lumMod val="25000"/>
                  </a:schemeClr>
                </a:solidFill>
                <a:latin typeface="Abadi" panose="020B0604020104020204" pitchFamily="34" charset="0"/>
              </a:rPr>
              <a:t>Create dictionary from the data</a:t>
            </a:r>
          </a:p>
          <a:p>
            <a:pPr>
              <a:lnSpc>
                <a:spcPct val="100000"/>
              </a:lnSpc>
              <a:spcBef>
                <a:spcPts val="1400"/>
              </a:spcBef>
            </a:pPr>
            <a:r>
              <a:rPr lang="en-US" sz="2400" dirty="0">
                <a:solidFill>
                  <a:schemeClr val="accent3">
                    <a:lumMod val="25000"/>
                  </a:schemeClr>
                </a:solidFill>
                <a:latin typeface="Abadi" panose="020B0604020104020204" pitchFamily="34" charset="0"/>
              </a:rPr>
              <a:t>Create </a:t>
            </a:r>
            <a:r>
              <a:rPr lang="en-US" sz="2400" dirty="0" err="1">
                <a:solidFill>
                  <a:schemeClr val="accent3">
                    <a:lumMod val="25000"/>
                  </a:schemeClr>
                </a:solidFill>
                <a:latin typeface="Abadi" panose="020B0604020104020204" pitchFamily="34" charset="0"/>
              </a:rPr>
              <a:t>dataframe</a:t>
            </a:r>
            <a:r>
              <a:rPr lang="en-US" sz="2400" dirty="0">
                <a:solidFill>
                  <a:schemeClr val="accent3">
                    <a:lumMod val="25000"/>
                  </a:schemeClr>
                </a:solidFill>
                <a:latin typeface="Abadi" panose="020B0604020104020204" pitchFamily="34" charset="0"/>
              </a:rPr>
              <a:t> from the dictionary</a:t>
            </a:r>
          </a:p>
          <a:p>
            <a:pPr>
              <a:lnSpc>
                <a:spcPct val="100000"/>
              </a:lnSpc>
              <a:spcBef>
                <a:spcPts val="1400"/>
              </a:spcBef>
            </a:pPr>
            <a:r>
              <a:rPr lang="en-US" sz="2400" dirty="0">
                <a:solidFill>
                  <a:schemeClr val="accent3">
                    <a:lumMod val="25000"/>
                  </a:schemeClr>
                </a:solidFill>
                <a:latin typeface="Abadi" panose="020B0604020104020204" pitchFamily="34" charset="0"/>
              </a:rPr>
              <a:t>Export data to csv file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endParaRPr lang="en-US" dirty="0">
              <a:solidFill>
                <a:srgbClr val="0B49CB"/>
              </a:solidFill>
            </a:endParaRPr>
          </a:p>
        </p:txBody>
      </p: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838200" y="365125"/>
            <a:ext cx="10515600" cy="13064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a:solidFill>
                  <a:schemeClr val="tx1"/>
                </a:solidFill>
                <a:latin typeface="+mj-lt"/>
                <a:ea typeface="+mj-ea"/>
                <a:cs typeface="+mj-cs"/>
              </a:rPr>
              <a:t>Data Wrangling</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25625"/>
            <a:ext cx="4152774" cy="4303464"/>
          </a:xfrm>
          <a:prstGeom prst="rect">
            <a:avLst/>
          </a:prstGeom>
        </p:spPr>
        <p:txBody>
          <a:bodyPr vert="horz" lIns="91440" tIns="45720" rIns="91440" bIns="45720" rtlCol="0">
            <a:normAutofit/>
          </a:bodyPr>
          <a:lstStyle/>
          <a:p>
            <a:r>
              <a:rPr lang="en-US" sz="2000" dirty="0"/>
              <a:t>We Performed EDA and determined data labels.</a:t>
            </a:r>
          </a:p>
          <a:p>
            <a:r>
              <a:rPr lang="en-US" sz="2000" dirty="0"/>
              <a:t>Calculated number of launches for each site, and the number of occurrences of each orbit.</a:t>
            </a:r>
          </a:p>
          <a:p>
            <a:r>
              <a:rPr lang="en-US" sz="2000" dirty="0"/>
              <a:t>Created binary landing outcome column (dependent variable)</a:t>
            </a:r>
          </a:p>
          <a:p>
            <a:endParaRPr lang="en-US" sz="2000" dirty="0"/>
          </a:p>
        </p:txBody>
      </p:sp>
      <p:pic>
        <p:nvPicPr>
          <p:cNvPr id="1026" name="Picture 2" descr="A diagram of the earth&#10;&#10;Description automatically generated">
            <a:extLst>
              <a:ext uri="{FF2B5EF4-FFF2-40B4-BE49-F238E27FC236}">
                <a16:creationId xmlns:a16="http://schemas.microsoft.com/office/drawing/2014/main" id="{DED36F71-2745-9E06-4388-BB2DE1CC73B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244" b="2"/>
          <a:stretch/>
        </p:blipFill>
        <p:spPr bwMode="auto">
          <a:xfrm>
            <a:off x="5183500" y="1904282"/>
            <a:ext cx="6170299" cy="4224808"/>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prstClr val="black">
                    <a:tint val="75000"/>
                  </a:prstClr>
                </a:solidFill>
                <a:latin typeface="Calibri" panose="020F0502020204030204"/>
              </a:rPr>
              <a:pPr>
                <a:spcAft>
                  <a:spcPts val="600"/>
                </a:spcAft>
                <a:defRPr/>
              </a:pPr>
              <a:t>9</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162</TotalTime>
  <Words>2144</Words>
  <Application>Microsoft Office PowerPoint</Application>
  <PresentationFormat>Widescreen</PresentationFormat>
  <Paragraphs>277</Paragraphs>
  <Slides>45</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Kotam, Phaniraj Netha</cp:lastModifiedBy>
  <cp:revision>200</cp:revision>
  <dcterms:created xsi:type="dcterms:W3CDTF">2021-04-29T18:58:34Z</dcterms:created>
  <dcterms:modified xsi:type="dcterms:W3CDTF">2024-04-05T21:38:39Z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